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98" r:id="rId4"/>
    <p:sldId id="259" r:id="rId5"/>
    <p:sldId id="258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9" r:id="rId34"/>
    <p:sldId id="290" r:id="rId35"/>
    <p:sldId id="292" r:id="rId36"/>
    <p:sldId id="291" r:id="rId37"/>
    <p:sldId id="293" r:id="rId38"/>
    <p:sldId id="294" r:id="rId39"/>
    <p:sldId id="295" r:id="rId40"/>
    <p:sldId id="296" r:id="rId41"/>
    <p:sldId id="299" r:id="rId42"/>
    <p:sldId id="300" r:id="rId43"/>
    <p:sldId id="297" r:id="rId4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41530-FFC7-364E-97AB-4ED776779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49848E-89A5-EE4F-90B5-D3FA142DD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B7F44-266C-1B43-8292-6CD2B0B7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388735-3655-6A4A-B38C-DD1527A6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79A59C-97D2-1A42-8D90-0C38362E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83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17E81-AA71-F34B-8F1B-39457C59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691113-EC65-2F42-9C50-1499A9A82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654A64-1A89-FB4E-8ACA-ED75979E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1B7D7-B1D6-8642-B1A3-4DBBE0ACF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37DC1F-5CEB-864C-8516-DD1D2030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28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53076E-1C7C-7041-BA8E-B1CA2F932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B55EB4-A84D-0F46-8579-7B454B43E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8A0749-C12A-B24C-A412-11965B0D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CEE585-D622-6547-B8B2-B1912CF80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D3A1FB-8D91-5E4A-BE78-F23D3C2E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16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56AD6-9613-8E4B-8DD0-1E3F0F40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37A8C1-BA82-D548-A498-3F1B18CB3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4F2075-A442-1348-A1F7-0F6AFA12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33D946-8F2C-B044-90D5-90A4B8A9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32F5F2-DC91-DF47-BE30-F10EF75A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02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540F4-AEF3-234C-B38D-010FFEF3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62B84C-9672-3646-9016-5693049E7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F58ECE-ED40-A841-9AA2-78931E5D8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0ACCA0-AFE3-474F-B8E3-E2B034D24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C93BEC-26BB-EC4E-BE61-4F45B9A4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361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B40A4-B116-F444-A630-D0A815AE1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DA77A5-2D9D-F645-94A9-F6910302E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7B1B5F-D42D-9646-9D9D-3E584D678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8F1C31-22CB-5746-B546-8808D556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29B56A-5430-5741-91FF-B482C4EC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4AEC1B-E45B-8744-AF1A-C27CF1C9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32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6B69F-BB3F-E345-A2ED-2E63E620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025C3C-3395-CF4A-9448-475A89C27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A6DFD2-3794-B843-AF64-24502BC3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5D70CA-B73D-B841-BFA5-0CDFB891C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AE52BF-4E1E-4C47-B51E-CDA138996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F530A2-1415-104F-A8A9-B1FAF531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4B98D8F-B664-2341-AE08-027F3C70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80CA9E-CBC1-F542-9BCE-A59051A9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734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44F9-35D6-8D4B-A6F3-677328C2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5A0179-06EA-D240-BDFA-322CDDEA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E497FE-01E6-E94A-9852-6BC8858C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BD7122-4B05-3B40-BA84-CC3EBFA7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77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127D6FA-5C81-BA48-A5F6-CA30298D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E5DA70D-5B5C-A147-B0EE-201F9F0D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EA5878-33B4-8A4C-BC3A-796B65E3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03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A8847-B5EE-574A-BFC8-5A1F3D65F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337DFF-388D-D140-9818-34AA6B417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FB07BE-634F-0F4A-9291-C9CDA9980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ADD173-59ED-DE44-B7AA-14B8294C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86B546-2675-9044-A81D-196AA5CF2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C9C739-6E96-3F4B-B9C1-C92048DF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99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9CF41-E84D-3249-8E0B-FFC1A0D4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4616D70-B16F-1247-AD2B-905379B2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2CC089-EA84-FD40-97BC-BABA7717B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D9F97A-3126-4645-BC22-F17A8CB2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BDFE0F-B0BF-C74E-890D-F69011A1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AFC3D1-FD25-2A41-8A86-0F1B5080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34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69E77ED-958A-1848-8CDE-D1B61CFB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070794-E5B4-7644-A79A-321EC66BE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DB0B11-BA37-F24F-9F09-234C32D55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8A961-4F40-FE41-BE52-F3547292EA76}" type="datetimeFigureOut">
              <a:rPr lang="es-ES" smtClean="0"/>
              <a:t>31/1/20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807738-A2E0-EA45-AAC1-5207D41D2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F621D7-9447-074D-9D42-D687A44A4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F55B9-06AF-0F46-8156-B434C3381C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6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jorgediegocrespo.wordpress.com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evsDNA" TargetMode="External"/><Relationship Id="rId5" Type="http://schemas.openxmlformats.org/officeDocument/2006/relationships/hyperlink" Target="https://github.com/jorgediegocrespo" TargetMode="External"/><Relationship Id="rId4" Type="http://schemas.openxmlformats.org/officeDocument/2006/relationships/hyperlink" Target="https://www.youtube.com/channel/UCulG_4j8ggcXJKyeXuHcvd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s-es/samples/xamarin/xamarin-forms-samples/formsgallery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evsDNA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jorgediegocresp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ulG_4j8ggcXJKyeXuHcvdA" TargetMode="External"/><Relationship Id="rId5" Type="http://schemas.openxmlformats.org/officeDocument/2006/relationships/hyperlink" Target="https://jorgediegocrespo.wordpress.com/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136786" y="129807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604104" y="715535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9" name="Imagen 8" descr="Imagen que contiene persona, hombre, ropa, tabla&#10;&#10;Descripción generada automáticamente">
            <a:extLst>
              <a:ext uri="{FF2B5EF4-FFF2-40B4-BE49-F238E27FC236}">
                <a16:creationId xmlns:a16="http://schemas.microsoft.com/office/drawing/2014/main" id="{43682BA6-29EC-2044-A720-8C4F1A2F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645" y="2496329"/>
            <a:ext cx="1905000" cy="1905000"/>
          </a:xfrm>
          <a:prstGeom prst="ellipse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42F101-CCB6-CB4A-8DB4-A79A90DE2453}"/>
              </a:ext>
            </a:extLst>
          </p:cNvPr>
          <p:cNvSpPr txBox="1"/>
          <p:nvPr/>
        </p:nvSpPr>
        <p:spPr>
          <a:xfrm>
            <a:off x="4773168" y="4715018"/>
            <a:ext cx="7002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chemeClr val="bg1"/>
                </a:solidFill>
                <a:latin typeface="Helvetica" pitchFamily="2" charset="0"/>
              </a:rPr>
              <a:t>Jorge Diego Crespo</a:t>
            </a:r>
          </a:p>
          <a:p>
            <a:pPr algn="r"/>
            <a:r>
              <a:rPr lang="es-ES" sz="2000" dirty="0">
                <a:solidFill>
                  <a:schemeClr val="bg1"/>
                </a:solidFill>
                <a:latin typeface="Helvetica" pitchFamily="2" charset="0"/>
              </a:rPr>
              <a:t>@</a:t>
            </a:r>
            <a:r>
              <a:rPr lang="es-ES" sz="2000" dirty="0" err="1">
                <a:solidFill>
                  <a:schemeClr val="bg1"/>
                </a:solidFill>
                <a:latin typeface="Helvetica" pitchFamily="2" charset="0"/>
              </a:rPr>
              <a:t>jorgedcrespo</a:t>
            </a:r>
            <a:endParaRPr lang="es-ES" sz="2000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s-ES" sz="2000" dirty="0">
                <a:solidFill>
                  <a:schemeClr val="bg1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https://jorgediegocrespo.wordpress.com/</a:t>
            </a:r>
            <a:endParaRPr lang="es-ES" sz="2000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s-E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https://www.youtube.com/channel/UCulG_4j8ggcXJKyeXuHcvdA</a:t>
            </a:r>
            <a:br>
              <a:rPr lang="es-ES" sz="20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s-E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https://github.com/jorgediegocrespo</a:t>
            </a:r>
            <a:endParaRPr lang="es-ES" sz="2000" dirty="0">
              <a:solidFill>
                <a:schemeClr val="bg1"/>
              </a:solidFill>
            </a:endParaRPr>
          </a:p>
          <a:p>
            <a:pPr algn="r"/>
            <a:r>
              <a:rPr lang="es-ES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https://github.com/DevsDNA</a:t>
            </a:r>
            <a:endParaRPr lang="es-E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766" y="1998216"/>
            <a:ext cx="3248144" cy="32481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644260" y="1135050"/>
            <a:ext cx="6218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Iniciación al desarrollo móvil con </a:t>
            </a:r>
            <a:r>
              <a:rPr lang="es-ES" sz="4000" dirty="0" err="1"/>
              <a:t>Xamarin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868305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Claves de </a:t>
            </a:r>
            <a:r>
              <a:rPr lang="es-ES" sz="2800" dirty="0" err="1">
                <a:latin typeface="Helvetica" pitchFamily="2" charset="0"/>
              </a:rPr>
              <a:t>Xamarin</a:t>
            </a:r>
            <a:endParaRPr lang="es-ES" sz="2800" dirty="0">
              <a:latin typeface="Helvetica" pitchFamily="2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D796707-C6E4-7D4B-8B0B-61AE81C02056}"/>
              </a:ext>
            </a:extLst>
          </p:cNvPr>
          <p:cNvSpPr/>
          <p:nvPr/>
        </p:nvSpPr>
        <p:spPr>
          <a:xfrm>
            <a:off x="1981200" y="1447743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Siempre al día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49767501-B7A6-2845-8A8E-27C9F505659A}"/>
              </a:ext>
            </a:extLst>
          </p:cNvPr>
          <p:cNvSpPr/>
          <p:nvPr/>
        </p:nvSpPr>
        <p:spPr>
          <a:xfrm>
            <a:off x="1981200" y="2735679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Múltiples dispositivos</a:t>
            </a:r>
          </a:p>
        </p:txBody>
      </p:sp>
      <p:pic>
        <p:nvPicPr>
          <p:cNvPr id="4" name="Imagen 3" descr="Una pantalla de televisión encendida con la imagen de una caricatura&#10;&#10;Descripción generada automáticamente">
            <a:extLst>
              <a:ext uri="{FF2B5EF4-FFF2-40B4-BE49-F238E27FC236}">
                <a16:creationId xmlns:a16="http://schemas.microsoft.com/office/drawing/2014/main" id="{B26A337A-2EF5-8A48-B21B-B6474B3B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530" y="3413759"/>
            <a:ext cx="4127500" cy="4127500"/>
          </a:xfrm>
          <a:prstGeom prst="rect">
            <a:avLst/>
          </a:prstGeom>
        </p:spPr>
      </p:pic>
      <p:pic>
        <p:nvPicPr>
          <p:cNvPr id="14" name="Imagen 13" descr="Imagen que contiene objeto, negro, celular, teléfono&#10;&#10;Descripción generada automáticamente">
            <a:extLst>
              <a:ext uri="{FF2B5EF4-FFF2-40B4-BE49-F238E27FC236}">
                <a16:creationId xmlns:a16="http://schemas.microsoft.com/office/drawing/2014/main" id="{67732549-3E6C-3840-AC56-F86445537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552" y="3598673"/>
            <a:ext cx="2064512" cy="2064512"/>
          </a:xfrm>
          <a:prstGeom prst="rect">
            <a:avLst/>
          </a:prstGeom>
        </p:spPr>
      </p:pic>
      <p:pic>
        <p:nvPicPr>
          <p:cNvPr id="16" name="Imagen 15" descr="Un reloj de pulsera&#10;&#10;Descripción generada automáticamente">
            <a:extLst>
              <a:ext uri="{FF2B5EF4-FFF2-40B4-BE49-F238E27FC236}">
                <a16:creationId xmlns:a16="http://schemas.microsoft.com/office/drawing/2014/main" id="{B8607DE4-D5C4-8E45-AAF7-259AA71B9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08" y="4867655"/>
            <a:ext cx="1840992" cy="1840992"/>
          </a:xfrm>
          <a:prstGeom prst="rect">
            <a:avLst/>
          </a:prstGeom>
        </p:spPr>
      </p:pic>
      <p:pic>
        <p:nvPicPr>
          <p:cNvPr id="18" name="Imagen 17" descr="Imagen que contiene computadora, monitor, laptop, tabla&#10;&#10;Descripción generada automáticamente">
            <a:extLst>
              <a:ext uri="{FF2B5EF4-FFF2-40B4-BE49-F238E27FC236}">
                <a16:creationId xmlns:a16="http://schemas.microsoft.com/office/drawing/2014/main" id="{7806297A-24DD-C044-9161-2DA948F63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033" y="3822192"/>
            <a:ext cx="1790111" cy="1840993"/>
          </a:xfrm>
          <a:prstGeom prst="rect">
            <a:avLst/>
          </a:prstGeom>
        </p:spPr>
      </p:pic>
      <p:pic>
        <p:nvPicPr>
          <p:cNvPr id="20" name="Imagen 19" descr="Imagen de la pantalla de un celular&#10;&#10;Descripción generada automáticamente">
            <a:extLst>
              <a:ext uri="{FF2B5EF4-FFF2-40B4-BE49-F238E27FC236}">
                <a16:creationId xmlns:a16="http://schemas.microsoft.com/office/drawing/2014/main" id="{CD211D47-854F-064D-9182-E46F0B6B3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294" y="4805172"/>
            <a:ext cx="1965959" cy="196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931001" y="2439379"/>
            <a:ext cx="6218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Competidores</a:t>
            </a:r>
          </a:p>
        </p:txBody>
      </p:sp>
    </p:spTree>
    <p:extLst>
      <p:ext uri="{BB962C8B-B14F-4D97-AF65-F5344CB8AC3E}">
        <p14:creationId xmlns:p14="http://schemas.microsoft.com/office/powerpoint/2010/main" val="428282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Competidores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46AD6F-D49C-2E49-93BC-D2FE81D4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488" y="4361688"/>
            <a:ext cx="2155952" cy="2155952"/>
          </a:xfrm>
          <a:prstGeom prst="rect">
            <a:avLst/>
          </a:prstGeom>
        </p:spPr>
      </p:pic>
      <p:pic>
        <p:nvPicPr>
          <p:cNvPr id="8" name="Imagen 7" descr="Imagen que contiene reloj&#10;&#10;Descripción generada automáticamente">
            <a:extLst>
              <a:ext uri="{FF2B5EF4-FFF2-40B4-BE49-F238E27FC236}">
                <a16:creationId xmlns:a16="http://schemas.microsoft.com/office/drawing/2014/main" id="{0A6EB1AF-68C9-B347-8947-33AA942A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4" y="4580128"/>
            <a:ext cx="5093547" cy="1719072"/>
          </a:xfrm>
          <a:prstGeom prst="rect">
            <a:avLst/>
          </a:prstGeom>
        </p:spPr>
      </p:pic>
      <p:pic>
        <p:nvPicPr>
          <p:cNvPr id="10" name="Imagen 9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444751EE-F78E-7F49-9892-553A11D50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579" y="1732842"/>
            <a:ext cx="1715770" cy="1842195"/>
          </a:xfrm>
          <a:prstGeom prst="rect">
            <a:avLst/>
          </a:prstGeom>
        </p:spPr>
      </p:pic>
      <p:pic>
        <p:nvPicPr>
          <p:cNvPr id="12" name="Imagen 11" descr="Imagen que contiene reloj&#10;&#10;Descripción generada automáticamente">
            <a:extLst>
              <a:ext uri="{FF2B5EF4-FFF2-40B4-BE49-F238E27FC236}">
                <a16:creationId xmlns:a16="http://schemas.microsoft.com/office/drawing/2014/main" id="{2D2851CA-3C1F-6D4F-848B-1003B9A8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93846"/>
            <a:ext cx="3071368" cy="1535684"/>
          </a:xfrm>
          <a:prstGeom prst="rect">
            <a:avLst/>
          </a:prstGeom>
        </p:spPr>
      </p:pic>
      <p:pic>
        <p:nvPicPr>
          <p:cNvPr id="17" name="Imagen 16" descr="Imagen que contiene tabla, computadora, laptop, negro&#10;&#10;Descripción generada automáticamente">
            <a:extLst>
              <a:ext uri="{FF2B5EF4-FFF2-40B4-BE49-F238E27FC236}">
                <a16:creationId xmlns:a16="http://schemas.microsoft.com/office/drawing/2014/main" id="{D22972DA-B8FB-7641-8C03-D00EA9C2A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278" y="1616349"/>
            <a:ext cx="4041274" cy="1535684"/>
          </a:xfrm>
          <a:prstGeom prst="rect">
            <a:avLst/>
          </a:prstGeom>
        </p:spPr>
      </p:pic>
      <p:pic>
        <p:nvPicPr>
          <p:cNvPr id="21" name="Imagen 20" descr="Imagen que contiene sostener, camiseta, hombre, blanco&#10;&#10;Descripción generada automáticamente">
            <a:extLst>
              <a:ext uri="{FF2B5EF4-FFF2-40B4-BE49-F238E27FC236}">
                <a16:creationId xmlns:a16="http://schemas.microsoft.com/office/drawing/2014/main" id="{D8109A6A-FA43-554F-9597-313CED315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51" y="1296416"/>
            <a:ext cx="4927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4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986772" y="1968130"/>
            <a:ext cx="621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Modos de desarrollo</a:t>
            </a:r>
          </a:p>
        </p:txBody>
      </p:sp>
    </p:spTree>
    <p:extLst>
      <p:ext uri="{BB962C8B-B14F-4D97-AF65-F5344CB8AC3E}">
        <p14:creationId xmlns:p14="http://schemas.microsoft.com/office/powerpoint/2010/main" val="102284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err="1">
                <a:latin typeface="Helvetica" pitchFamily="2" charset="0"/>
              </a:rPr>
              <a:t>Xamarin</a:t>
            </a:r>
            <a:r>
              <a:rPr lang="es-ES" sz="2800" dirty="0">
                <a:latin typeface="Helvetica" pitchFamily="2" charset="0"/>
              </a:rPr>
              <a:t> </a:t>
            </a:r>
            <a:r>
              <a:rPr lang="es-ES" sz="2800" dirty="0" err="1">
                <a:latin typeface="Helvetica" pitchFamily="2" charset="0"/>
              </a:rPr>
              <a:t>classic</a:t>
            </a:r>
            <a:endParaRPr lang="es-ES" sz="2800" dirty="0">
              <a:latin typeface="Helvetica" pitchFamily="2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D796707-C6E4-7D4B-8B0B-61AE81C02056}"/>
              </a:ext>
            </a:extLst>
          </p:cNvPr>
          <p:cNvSpPr/>
          <p:nvPr/>
        </p:nvSpPr>
        <p:spPr>
          <a:xfrm>
            <a:off x="1981200" y="1447743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Interfaz de usuario definida para cada plataforma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0CFB821F-68E6-F143-A2D9-B5BBDDB74A67}"/>
              </a:ext>
            </a:extLst>
          </p:cNvPr>
          <p:cNvSpPr/>
          <p:nvPr/>
        </p:nvSpPr>
        <p:spPr>
          <a:xfrm>
            <a:off x="1981200" y="2735679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Lógica de negocio con código compartido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F28EB9B-B601-D549-BD3F-16BD8A41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28" y="3558639"/>
            <a:ext cx="7171944" cy="31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err="1">
                <a:latin typeface="Helvetica" pitchFamily="2" charset="0"/>
              </a:rPr>
              <a:t>Xamarin</a:t>
            </a:r>
            <a:r>
              <a:rPr lang="es-ES" sz="2800" dirty="0">
                <a:latin typeface="Helvetica" pitchFamily="2" charset="0"/>
              </a:rPr>
              <a:t> </a:t>
            </a:r>
            <a:r>
              <a:rPr lang="es-ES" sz="2800" dirty="0" err="1">
                <a:latin typeface="Helvetica" pitchFamily="2" charset="0"/>
              </a:rPr>
              <a:t>Forms</a:t>
            </a:r>
            <a:endParaRPr lang="es-ES" sz="2800" dirty="0">
              <a:latin typeface="Helvetica" pitchFamily="2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D796707-C6E4-7D4B-8B0B-61AE81C02056}"/>
              </a:ext>
            </a:extLst>
          </p:cNvPr>
          <p:cNvSpPr/>
          <p:nvPr/>
        </p:nvSpPr>
        <p:spPr>
          <a:xfrm>
            <a:off x="1981200" y="1447743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Todo el código compartido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0CFB821F-68E6-F143-A2D9-B5BBDDB74A67}"/>
              </a:ext>
            </a:extLst>
          </p:cNvPr>
          <p:cNvSpPr/>
          <p:nvPr/>
        </p:nvSpPr>
        <p:spPr>
          <a:xfrm>
            <a:off x="1981200" y="2735679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Ciertas partes nativas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26C761C-55FE-3442-8124-751B387A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19" y="3818870"/>
            <a:ext cx="4877562" cy="28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0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860341" y="2522127"/>
            <a:ext cx="6218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Instalación</a:t>
            </a:r>
          </a:p>
        </p:txBody>
      </p:sp>
    </p:spTree>
    <p:extLst>
      <p:ext uri="{BB962C8B-B14F-4D97-AF65-F5344CB8AC3E}">
        <p14:creationId xmlns:p14="http://schemas.microsoft.com/office/powerpoint/2010/main" val="1214698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Instalación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D796707-C6E4-7D4B-8B0B-61AE81C02056}"/>
              </a:ext>
            </a:extLst>
          </p:cNvPr>
          <p:cNvSpPr/>
          <p:nvPr/>
        </p:nvSpPr>
        <p:spPr>
          <a:xfrm>
            <a:off x="1981200" y="1447743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Visual Studio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0CFB821F-68E6-F143-A2D9-B5BBDDB74A67}"/>
              </a:ext>
            </a:extLst>
          </p:cNvPr>
          <p:cNvSpPr/>
          <p:nvPr/>
        </p:nvSpPr>
        <p:spPr>
          <a:xfrm>
            <a:off x="1981200" y="2735679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Android SDK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670D1792-3FDE-3349-9DF3-A77FAED90D2E}"/>
              </a:ext>
            </a:extLst>
          </p:cNvPr>
          <p:cNvSpPr/>
          <p:nvPr/>
        </p:nvSpPr>
        <p:spPr>
          <a:xfrm>
            <a:off x="1981200" y="4023615"/>
            <a:ext cx="8229600" cy="8229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XCode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BF92E0FF-1A13-5545-BE52-626330018319}"/>
              </a:ext>
            </a:extLst>
          </p:cNvPr>
          <p:cNvSpPr/>
          <p:nvPr/>
        </p:nvSpPr>
        <p:spPr>
          <a:xfrm>
            <a:off x="1981200" y="5311551"/>
            <a:ext cx="8229600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Para iOS es necesario un Mac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AB428DE-F3AA-864E-9FE3-D84AA6B0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376" y="1487367"/>
            <a:ext cx="1487424" cy="743712"/>
          </a:xfrm>
          <a:prstGeom prst="rect">
            <a:avLst/>
          </a:prstGeom>
        </p:spPr>
      </p:pic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05F4C1B-D0F0-E44A-9A51-FD201568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376" y="2880459"/>
            <a:ext cx="1219200" cy="533400"/>
          </a:xfrm>
          <a:prstGeom prst="rect">
            <a:avLst/>
          </a:prstGeom>
        </p:spPr>
      </p:pic>
      <p:pic>
        <p:nvPicPr>
          <p:cNvPr id="13" name="Imagen 12" descr="Imagen que contiene tabla, computadora, laptop, negro&#10;&#10;Descripción generada automáticamente">
            <a:extLst>
              <a:ext uri="{FF2B5EF4-FFF2-40B4-BE49-F238E27FC236}">
                <a16:creationId xmlns:a16="http://schemas.microsoft.com/office/drawing/2014/main" id="{BA7B2B47-3CD5-164C-9722-DA918C76A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234" y="4106830"/>
            <a:ext cx="1727708" cy="6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3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Instalación</a:t>
            </a:r>
          </a:p>
        </p:txBody>
      </p:sp>
      <p:pic>
        <p:nvPicPr>
          <p:cNvPr id="5" name="Imagen 4" descr="Imagen que contiene edificio, pantalla, ventana&#10;&#10;Descripción generada automáticamente">
            <a:extLst>
              <a:ext uri="{FF2B5EF4-FFF2-40B4-BE49-F238E27FC236}">
                <a16:creationId xmlns:a16="http://schemas.microsoft.com/office/drawing/2014/main" id="{F95B99B1-5D78-834C-9406-B3AF1573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30" y="1289304"/>
            <a:ext cx="1951514" cy="2139696"/>
          </a:xfrm>
          <a:prstGeom prst="rect">
            <a:avLst/>
          </a:prstGeom>
        </p:spPr>
      </p:pic>
      <p:pic>
        <p:nvPicPr>
          <p:cNvPr id="12" name="Imagen 11" descr="Imagen que contiene blanco, firmar, dibujo&#10;&#10;Descripción generada automáticamente">
            <a:extLst>
              <a:ext uri="{FF2B5EF4-FFF2-40B4-BE49-F238E27FC236}">
                <a16:creationId xmlns:a16="http://schemas.microsoft.com/office/drawing/2014/main" id="{EE19D2D8-EC7C-5A49-B2BE-72321140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673" y="1289303"/>
            <a:ext cx="2139697" cy="2139697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D447C0F0-C0F5-224F-80A1-E5002911C5AA}"/>
              </a:ext>
            </a:extLst>
          </p:cNvPr>
          <p:cNvSpPr/>
          <p:nvPr/>
        </p:nvSpPr>
        <p:spPr>
          <a:xfrm>
            <a:off x="1981200" y="3735536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Desarrollo gratuito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2FD1D426-15E1-B648-8BED-F90A2AFCC83D}"/>
              </a:ext>
            </a:extLst>
          </p:cNvPr>
          <p:cNvSpPr/>
          <p:nvPr/>
        </p:nvSpPr>
        <p:spPr>
          <a:xfrm>
            <a:off x="1981200" y="4865032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Publicación con coste marcado en cada plataforma</a:t>
            </a:r>
          </a:p>
        </p:txBody>
      </p:sp>
    </p:spTree>
    <p:extLst>
      <p:ext uri="{BB962C8B-B14F-4D97-AF65-F5344CB8AC3E}">
        <p14:creationId xmlns:p14="http://schemas.microsoft.com/office/powerpoint/2010/main" val="27836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860341" y="1968130"/>
            <a:ext cx="621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Demo </a:t>
            </a:r>
          </a:p>
          <a:p>
            <a:pPr algn="ctr"/>
            <a:r>
              <a:rPr lang="es-ES" sz="7200" dirty="0">
                <a:latin typeface="Helvetica" pitchFamily="2" charset="0"/>
              </a:rPr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379561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2514500" y="147558"/>
            <a:ext cx="7163000" cy="6562883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1962746" y="506416"/>
            <a:ext cx="8049515" cy="4976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752" y="5826729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4ACAFE-96D1-C04B-AFD1-9ADECBF82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117" y="3496481"/>
            <a:ext cx="3513888" cy="873509"/>
          </a:xfrm>
          <a:prstGeom prst="rect">
            <a:avLst/>
          </a:prstGeom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4B18350-4332-9E4A-9320-26CEC695E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855" y="1016264"/>
            <a:ext cx="4307448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4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986772" y="1968130"/>
            <a:ext cx="621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Diseñando interfaces</a:t>
            </a:r>
          </a:p>
        </p:txBody>
      </p:sp>
    </p:spTree>
    <p:extLst>
      <p:ext uri="{BB962C8B-B14F-4D97-AF65-F5344CB8AC3E}">
        <p14:creationId xmlns:p14="http://schemas.microsoft.com/office/powerpoint/2010/main" val="27856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XAML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7746ACED-09C0-D146-B9DD-2AD5BC4B9A3F}"/>
              </a:ext>
            </a:extLst>
          </p:cNvPr>
          <p:cNvSpPr/>
          <p:nvPr/>
        </p:nvSpPr>
        <p:spPr>
          <a:xfrm>
            <a:off x="1981200" y="1527594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eXtended</a:t>
            </a:r>
            <a:r>
              <a:rPr lang="es-ES" sz="2400" dirty="0">
                <a:latin typeface="Helvetica" pitchFamily="2" charset="0"/>
              </a:rPr>
              <a:t> </a:t>
            </a:r>
            <a:r>
              <a:rPr lang="es-ES" sz="2400" dirty="0" err="1">
                <a:latin typeface="Helvetica" pitchFamily="2" charset="0"/>
              </a:rPr>
              <a:t>Application</a:t>
            </a:r>
            <a:r>
              <a:rPr lang="es-ES" sz="2400" dirty="0">
                <a:latin typeface="Helvetica" pitchFamily="2" charset="0"/>
              </a:rPr>
              <a:t> </a:t>
            </a:r>
            <a:r>
              <a:rPr lang="es-ES" sz="2400" dirty="0" err="1">
                <a:latin typeface="Helvetica" pitchFamily="2" charset="0"/>
              </a:rPr>
              <a:t>Markup</a:t>
            </a:r>
            <a:r>
              <a:rPr lang="es-ES" sz="2400" dirty="0">
                <a:latin typeface="Helvetica" pitchFamily="2" charset="0"/>
              </a:rPr>
              <a:t> </a:t>
            </a:r>
            <a:r>
              <a:rPr lang="es-ES" sz="2400" dirty="0" err="1">
                <a:latin typeface="Helvetica" pitchFamily="2" charset="0"/>
              </a:rPr>
              <a:t>Language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BDA0474-6B6A-3E4B-9461-ED5E84508032}"/>
              </a:ext>
            </a:extLst>
          </p:cNvPr>
          <p:cNvSpPr/>
          <p:nvPr/>
        </p:nvSpPr>
        <p:spPr>
          <a:xfrm>
            <a:off x="1981200" y="2750759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Lenguaje de marcado basado en XML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07028F88-4DCA-FD48-B9A6-87FEBEE9EDA0}"/>
              </a:ext>
            </a:extLst>
          </p:cNvPr>
          <p:cNvSpPr/>
          <p:nvPr/>
        </p:nvSpPr>
        <p:spPr>
          <a:xfrm>
            <a:off x="1981200" y="3973924"/>
            <a:ext cx="8229600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Se usaba en aplicaciones WPF y UWP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2DF92527-9DDF-9643-8C07-E1FBB11D3EE7}"/>
              </a:ext>
            </a:extLst>
          </p:cNvPr>
          <p:cNvSpPr/>
          <p:nvPr/>
        </p:nvSpPr>
        <p:spPr>
          <a:xfrm>
            <a:off x="1981200" y="5197089"/>
            <a:ext cx="8229600" cy="8229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Todo los que se hace con XAML se puede hacer con C#</a:t>
            </a:r>
            <a:endParaRPr lang="es-ES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2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XAML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7746ACED-09C0-D146-B9DD-2AD5BC4B9A3F}"/>
              </a:ext>
            </a:extLst>
          </p:cNvPr>
          <p:cNvSpPr/>
          <p:nvPr/>
        </p:nvSpPr>
        <p:spPr>
          <a:xfrm>
            <a:off x="1981200" y="1527594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La interfaz se define con una jerarquía de controles</a:t>
            </a:r>
            <a:endParaRPr lang="es-ES" sz="3200" dirty="0">
              <a:latin typeface="Helvetica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1A8E11-8B22-044E-BFA8-D0BBB4C0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554"/>
            <a:ext cx="7114478" cy="2276633"/>
          </a:xfrm>
          <a:prstGeom prst="rect">
            <a:avLst/>
          </a:prstGeom>
        </p:spPr>
      </p:pic>
      <p:pic>
        <p:nvPicPr>
          <p:cNvPr id="6" name="Imagen 5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BE5400DE-3938-374A-98B7-54336D8AA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756" y="4581367"/>
            <a:ext cx="6802244" cy="22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5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860341" y="1968130"/>
            <a:ext cx="621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Demo</a:t>
            </a:r>
          </a:p>
          <a:p>
            <a:pPr algn="ctr"/>
            <a:r>
              <a:rPr lang="es-ES" sz="7200" dirty="0">
                <a:latin typeface="Helvetica" pitchFamily="2" charset="0"/>
              </a:rPr>
              <a:t>XAML y C#</a:t>
            </a:r>
          </a:p>
        </p:txBody>
      </p:sp>
    </p:spTree>
    <p:extLst>
      <p:ext uri="{BB962C8B-B14F-4D97-AF65-F5344CB8AC3E}">
        <p14:creationId xmlns:p14="http://schemas.microsoft.com/office/powerpoint/2010/main" val="139887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err="1">
                <a:latin typeface="Helvetica" pitchFamily="2" charset="0"/>
              </a:rPr>
              <a:t>Code</a:t>
            </a:r>
            <a:r>
              <a:rPr lang="es-ES" sz="2800" dirty="0">
                <a:latin typeface="Helvetica" pitchFamily="2" charset="0"/>
              </a:rPr>
              <a:t> </a:t>
            </a:r>
            <a:r>
              <a:rPr lang="es-ES" sz="2800" dirty="0" err="1">
                <a:latin typeface="Helvetica" pitchFamily="2" charset="0"/>
              </a:rPr>
              <a:t>behind</a:t>
            </a:r>
            <a:endParaRPr lang="es-ES" sz="2800" dirty="0">
              <a:latin typeface="Helvetica" pitchFamily="2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7746ACED-09C0-D146-B9DD-2AD5BC4B9A3F}"/>
              </a:ext>
            </a:extLst>
          </p:cNvPr>
          <p:cNvSpPr/>
          <p:nvPr/>
        </p:nvSpPr>
        <p:spPr>
          <a:xfrm>
            <a:off x="1981200" y="1527594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Los archivos XAML tienen una clase C# asociada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BDA0474-6B6A-3E4B-9461-ED5E84508032}"/>
              </a:ext>
            </a:extLst>
          </p:cNvPr>
          <p:cNvSpPr/>
          <p:nvPr/>
        </p:nvSpPr>
        <p:spPr>
          <a:xfrm>
            <a:off x="1981200" y="2750759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Ambos archivos forman una sola clase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07028F88-4DCA-FD48-B9A6-87FEBEE9EDA0}"/>
              </a:ext>
            </a:extLst>
          </p:cNvPr>
          <p:cNvSpPr/>
          <p:nvPr/>
        </p:nvSpPr>
        <p:spPr>
          <a:xfrm>
            <a:off x="1981200" y="3973924"/>
            <a:ext cx="8229600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Desde C# se puede acceder a objetos de XAML</a:t>
            </a:r>
            <a:endParaRPr lang="es-ES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70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Controles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7746ACED-09C0-D146-B9DD-2AD5BC4B9A3F}"/>
              </a:ext>
            </a:extLst>
          </p:cNvPr>
          <p:cNvSpPr/>
          <p:nvPr/>
        </p:nvSpPr>
        <p:spPr>
          <a:xfrm>
            <a:off x="1981200" y="1527594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Páginas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BDA0474-6B6A-3E4B-9461-ED5E84508032}"/>
              </a:ext>
            </a:extLst>
          </p:cNvPr>
          <p:cNvSpPr/>
          <p:nvPr/>
        </p:nvSpPr>
        <p:spPr>
          <a:xfrm>
            <a:off x="1981200" y="2750759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Diseños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07028F88-4DCA-FD48-B9A6-87FEBEE9EDA0}"/>
              </a:ext>
            </a:extLst>
          </p:cNvPr>
          <p:cNvSpPr/>
          <p:nvPr/>
        </p:nvSpPr>
        <p:spPr>
          <a:xfrm>
            <a:off x="1981200" y="3973924"/>
            <a:ext cx="8229600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Vistas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87EF689-B44E-6C43-A37C-8A8F36E26311}"/>
              </a:ext>
            </a:extLst>
          </p:cNvPr>
          <p:cNvSpPr/>
          <p:nvPr/>
        </p:nvSpPr>
        <p:spPr>
          <a:xfrm>
            <a:off x="1981200" y="5197089"/>
            <a:ext cx="8229600" cy="8229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Celdas</a:t>
            </a:r>
          </a:p>
        </p:txBody>
      </p:sp>
    </p:spTree>
    <p:extLst>
      <p:ext uri="{BB962C8B-B14F-4D97-AF65-F5344CB8AC3E}">
        <p14:creationId xmlns:p14="http://schemas.microsoft.com/office/powerpoint/2010/main" val="40554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Páginas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3BBDC09-B1E4-EA4D-8A32-85D5EF62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0" y="1854028"/>
            <a:ext cx="11329639" cy="314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6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Diseños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6D63A5-69B9-C840-8FD3-A85A766C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35" y="1028487"/>
            <a:ext cx="8707529" cy="57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2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Vistas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AD40806-688C-604E-A2E7-D9B61CDF7A93}"/>
              </a:ext>
            </a:extLst>
          </p:cNvPr>
          <p:cNvSpPr/>
          <p:nvPr/>
        </p:nvSpPr>
        <p:spPr>
          <a:xfrm>
            <a:off x="4451357" y="1331164"/>
            <a:ext cx="3289285" cy="8229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Image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CF302ABF-9825-3443-A806-90360FDF6030}"/>
              </a:ext>
            </a:extLst>
          </p:cNvPr>
          <p:cNvSpPr/>
          <p:nvPr/>
        </p:nvSpPr>
        <p:spPr>
          <a:xfrm>
            <a:off x="790882" y="1331164"/>
            <a:ext cx="3289285" cy="8229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Label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7B963972-7E35-0144-B7E0-7D882D8554D4}"/>
              </a:ext>
            </a:extLst>
          </p:cNvPr>
          <p:cNvSpPr/>
          <p:nvPr/>
        </p:nvSpPr>
        <p:spPr>
          <a:xfrm>
            <a:off x="8295862" y="1331164"/>
            <a:ext cx="3289285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BoxView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20A83079-CA6E-024C-B843-768F0BADA462}"/>
              </a:ext>
            </a:extLst>
          </p:cNvPr>
          <p:cNvSpPr/>
          <p:nvPr/>
        </p:nvSpPr>
        <p:spPr>
          <a:xfrm>
            <a:off x="790881" y="2502521"/>
            <a:ext cx="3289285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WebView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6F018871-9167-8C4D-B99A-8E3F4525E371}"/>
              </a:ext>
            </a:extLst>
          </p:cNvPr>
          <p:cNvSpPr/>
          <p:nvPr/>
        </p:nvSpPr>
        <p:spPr>
          <a:xfrm>
            <a:off x="4451356" y="2502521"/>
            <a:ext cx="3289285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OpenGLView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0D078DE5-BAB6-3F4D-A120-2C193DED7B26}"/>
              </a:ext>
            </a:extLst>
          </p:cNvPr>
          <p:cNvSpPr/>
          <p:nvPr/>
        </p:nvSpPr>
        <p:spPr>
          <a:xfrm>
            <a:off x="8295862" y="2502521"/>
            <a:ext cx="3289285" cy="82296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Map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C981A101-1D5E-CC49-9BC6-01A8E0A4CD6F}"/>
              </a:ext>
            </a:extLst>
          </p:cNvPr>
          <p:cNvSpPr/>
          <p:nvPr/>
        </p:nvSpPr>
        <p:spPr>
          <a:xfrm>
            <a:off x="4451356" y="3673878"/>
            <a:ext cx="3289285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ImageButton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7D8BEB97-2F71-E041-B698-25E7B100859D}"/>
              </a:ext>
            </a:extLst>
          </p:cNvPr>
          <p:cNvSpPr/>
          <p:nvPr/>
        </p:nvSpPr>
        <p:spPr>
          <a:xfrm>
            <a:off x="790881" y="3673878"/>
            <a:ext cx="3289285" cy="8229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Button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4CF2A84B-F39F-8445-8756-A4A91135D949}"/>
              </a:ext>
            </a:extLst>
          </p:cNvPr>
          <p:cNvSpPr/>
          <p:nvPr/>
        </p:nvSpPr>
        <p:spPr>
          <a:xfrm>
            <a:off x="8295861" y="3673878"/>
            <a:ext cx="3289285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RefreshView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D51AAB2F-0F12-1C4A-8C56-6357705D3CD4}"/>
              </a:ext>
            </a:extLst>
          </p:cNvPr>
          <p:cNvSpPr/>
          <p:nvPr/>
        </p:nvSpPr>
        <p:spPr>
          <a:xfrm>
            <a:off x="790880" y="4845235"/>
            <a:ext cx="3289285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SearchBar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0AE18A7C-0B30-2F4F-B6FF-7555A28493D8}"/>
              </a:ext>
            </a:extLst>
          </p:cNvPr>
          <p:cNvSpPr/>
          <p:nvPr/>
        </p:nvSpPr>
        <p:spPr>
          <a:xfrm>
            <a:off x="4451355" y="4845235"/>
            <a:ext cx="3289285" cy="82296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SwipeView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2F81AAEE-256C-7E43-AAC6-13AF089045A2}"/>
              </a:ext>
            </a:extLst>
          </p:cNvPr>
          <p:cNvSpPr/>
          <p:nvPr/>
        </p:nvSpPr>
        <p:spPr>
          <a:xfrm>
            <a:off x="8295861" y="4845235"/>
            <a:ext cx="3289285" cy="8229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7167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Celdas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1FD4AD-9AF2-CB41-90EA-77A5862F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530D0593-828E-B84B-9572-EECD44A0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700" y="3834964"/>
            <a:ext cx="3023466" cy="2819813"/>
          </a:xfrm>
          <a:prstGeom prst="rect">
            <a:avLst/>
          </a:prstGeom>
        </p:spPr>
      </p:pic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A199FA1-48D9-8E40-B84F-2EC2F988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32" y="1080954"/>
            <a:ext cx="3023466" cy="2839429"/>
          </a:xfrm>
          <a:prstGeom prst="rect">
            <a:avLst/>
          </a:prstGeom>
        </p:spPr>
      </p:pic>
      <p:pic>
        <p:nvPicPr>
          <p:cNvPr id="9" name="Imagen 8" descr="Imagen que contiene teléfono&#10;&#10;Descripción generada automáticamente">
            <a:extLst>
              <a:ext uri="{FF2B5EF4-FFF2-40B4-BE49-F238E27FC236}">
                <a16:creationId xmlns:a16="http://schemas.microsoft.com/office/drawing/2014/main" id="{96327E0D-BFD2-D944-A860-500108304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131" y="3893765"/>
            <a:ext cx="3023466" cy="2824692"/>
          </a:xfrm>
          <a:prstGeom prst="rect">
            <a:avLst/>
          </a:prstGeom>
        </p:spPr>
      </p:pic>
      <p:pic>
        <p:nvPicPr>
          <p:cNvPr id="11" name="Imagen 10" descr="Imagen que contiene captura de pantalla, teléfono&#10;&#10;Descripción generada automáticamente">
            <a:extLst>
              <a:ext uri="{FF2B5EF4-FFF2-40B4-BE49-F238E27FC236}">
                <a16:creationId xmlns:a16="http://schemas.microsoft.com/office/drawing/2014/main" id="{15F33E26-281C-874A-A5B2-B247B3F50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8" y="1033213"/>
            <a:ext cx="3023466" cy="281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942637" y="1790155"/>
            <a:ext cx="6218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atin typeface="Helvetica" pitchFamily="2" charset="0"/>
              </a:rPr>
              <a:t>Introducción a </a:t>
            </a:r>
            <a:r>
              <a:rPr lang="es-ES" sz="8000" dirty="0" err="1">
                <a:latin typeface="Helvetica" pitchFamily="2" charset="0"/>
              </a:rPr>
              <a:t>Xamarin</a:t>
            </a:r>
            <a:endParaRPr lang="es-ES" sz="8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08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860341" y="1968130"/>
            <a:ext cx="621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Demo</a:t>
            </a:r>
          </a:p>
          <a:p>
            <a:pPr algn="ctr"/>
            <a:r>
              <a:rPr lang="es-ES" sz="7200" dirty="0">
                <a:latin typeface="Helvetica" pitchFamily="2" charset="0"/>
              </a:rPr>
              <a:t>Controles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FBF0F04-048A-E34E-9BDF-362F499982A1}"/>
              </a:ext>
            </a:extLst>
          </p:cNvPr>
          <p:cNvSpPr txBox="1"/>
          <p:nvPr/>
        </p:nvSpPr>
        <p:spPr>
          <a:xfrm>
            <a:off x="3030518" y="6119202"/>
            <a:ext cx="916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https://docs.microsoft.com/es-es/samples/xamarin/xamarin-forms-samples/formsgallery/</a:t>
            </a:r>
            <a:endParaRPr lang="es-ES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8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860341" y="1968130"/>
            <a:ext cx="621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Demo</a:t>
            </a:r>
          </a:p>
          <a:p>
            <a:pPr algn="ctr"/>
            <a:r>
              <a:rPr lang="es-ES" sz="7200" dirty="0">
                <a:latin typeface="Helvetica" pitchFamily="2" charset="0"/>
              </a:rPr>
              <a:t>Contador</a:t>
            </a:r>
          </a:p>
        </p:txBody>
      </p:sp>
    </p:spTree>
    <p:extLst>
      <p:ext uri="{BB962C8B-B14F-4D97-AF65-F5344CB8AC3E}">
        <p14:creationId xmlns:p14="http://schemas.microsoft.com/office/powerpoint/2010/main" val="754494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3002920" y="2504060"/>
            <a:ext cx="6218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Navegación</a:t>
            </a:r>
          </a:p>
        </p:txBody>
      </p:sp>
    </p:spTree>
    <p:extLst>
      <p:ext uri="{BB962C8B-B14F-4D97-AF65-F5344CB8AC3E}">
        <p14:creationId xmlns:p14="http://schemas.microsoft.com/office/powerpoint/2010/main" val="3824753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Navegación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3D34310E-C587-7449-B836-8834B3C14D70}"/>
              </a:ext>
            </a:extLst>
          </p:cNvPr>
          <p:cNvSpPr/>
          <p:nvPr/>
        </p:nvSpPr>
        <p:spPr>
          <a:xfrm>
            <a:off x="1981200" y="1938528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Las paginas se organizan en pilas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916C4ED2-42AE-F546-8F78-9DD035E5241D}"/>
              </a:ext>
            </a:extLst>
          </p:cNvPr>
          <p:cNvSpPr/>
          <p:nvPr/>
        </p:nvSpPr>
        <p:spPr>
          <a:xfrm>
            <a:off x="1981200" y="3017520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Navegación apilando y </a:t>
            </a:r>
            <a:r>
              <a:rPr lang="es-ES" sz="2400" dirty="0" err="1">
                <a:latin typeface="Helvetica" pitchFamily="2" charset="0"/>
              </a:rPr>
              <a:t>desapilando</a:t>
            </a:r>
            <a:r>
              <a:rPr lang="es-ES" sz="2400" dirty="0">
                <a:latin typeface="Helvetica" pitchFamily="2" charset="0"/>
              </a:rPr>
              <a:t> páginas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41F3A1E1-597E-484B-A552-D621683A3AD5}"/>
              </a:ext>
            </a:extLst>
          </p:cNvPr>
          <p:cNvSpPr/>
          <p:nvPr/>
        </p:nvSpPr>
        <p:spPr>
          <a:xfrm>
            <a:off x="1981200" y="4096512"/>
            <a:ext cx="8229600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Una página puede tener su propia pila</a:t>
            </a:r>
            <a:endParaRPr lang="es-ES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8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Navegación</a:t>
            </a:r>
          </a:p>
        </p:txBody>
      </p:sp>
      <p:pic>
        <p:nvPicPr>
          <p:cNvPr id="4" name="Imagen 3" descr="Imagen que contiene computadora, circuito&#10;&#10;Descripción generada automáticamente">
            <a:extLst>
              <a:ext uri="{FF2B5EF4-FFF2-40B4-BE49-F238E27FC236}">
                <a16:creationId xmlns:a16="http://schemas.microsoft.com/office/drawing/2014/main" id="{B62E357F-34E5-7F4C-98CA-BDC0A951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793494"/>
            <a:ext cx="7188200" cy="1460500"/>
          </a:xfrm>
          <a:prstGeom prst="rect">
            <a:avLst/>
          </a:prstGeom>
        </p:spPr>
      </p:pic>
      <p:pic>
        <p:nvPicPr>
          <p:cNvPr id="6" name="Imagen 5" descr="Imagen que contiene computadora, circuito&#10;&#10;Descripción generada automáticamente">
            <a:extLst>
              <a:ext uri="{FF2B5EF4-FFF2-40B4-BE49-F238E27FC236}">
                <a16:creationId xmlns:a16="http://schemas.microsoft.com/office/drawing/2014/main" id="{A89AD06B-E9B9-2F45-97F3-E6918F512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52" y="4064721"/>
            <a:ext cx="71882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9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Navegación avanzada</a:t>
            </a:r>
          </a:p>
        </p:txBody>
      </p:sp>
      <p:pic>
        <p:nvPicPr>
          <p:cNvPr id="5" name="Imagen 4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260C96B7-F4BF-E741-8575-C7DF1D57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1789217"/>
            <a:ext cx="5880100" cy="1841500"/>
          </a:xfrm>
          <a:prstGeom prst="rect">
            <a:avLst/>
          </a:prstGeom>
        </p:spPr>
      </p:pic>
      <p:pic>
        <p:nvPicPr>
          <p:cNvPr id="8" name="Imagen 7" descr="Imagen que contiene computadora, circuito&#10;&#10;Descripción generada automáticamente">
            <a:extLst>
              <a:ext uri="{FF2B5EF4-FFF2-40B4-BE49-F238E27FC236}">
                <a16:creationId xmlns:a16="http://schemas.microsoft.com/office/drawing/2014/main" id="{92F15B0C-CE7E-2B4C-8E7E-12610167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285193"/>
            <a:ext cx="4775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84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860341" y="1968130"/>
            <a:ext cx="621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Demo</a:t>
            </a:r>
          </a:p>
          <a:p>
            <a:pPr algn="ctr"/>
            <a:r>
              <a:rPr lang="es-ES" sz="7200" dirty="0">
                <a:latin typeface="Helvetica" pitchFamily="2" charset="0"/>
              </a:rPr>
              <a:t>Navegación</a:t>
            </a:r>
          </a:p>
        </p:txBody>
      </p:sp>
    </p:spTree>
    <p:extLst>
      <p:ext uri="{BB962C8B-B14F-4D97-AF65-F5344CB8AC3E}">
        <p14:creationId xmlns:p14="http://schemas.microsoft.com/office/powerpoint/2010/main" val="1197416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860341" y="1968130"/>
            <a:ext cx="621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Paquetes </a:t>
            </a:r>
            <a:r>
              <a:rPr lang="es-ES" sz="7200" dirty="0" err="1">
                <a:latin typeface="Helvetica" pitchFamily="2" charset="0"/>
              </a:rPr>
              <a:t>NuGet</a:t>
            </a:r>
            <a:endParaRPr lang="es-ES" sz="7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826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¿Qué es </a:t>
            </a:r>
            <a:r>
              <a:rPr lang="es-ES" sz="2800" dirty="0" err="1">
                <a:latin typeface="Helvetica" pitchFamily="2" charset="0"/>
              </a:rPr>
              <a:t>NuGet</a:t>
            </a:r>
            <a:r>
              <a:rPr lang="es-ES" sz="2800" dirty="0">
                <a:latin typeface="Helvetica" pitchFamily="2" charset="0"/>
              </a:rPr>
              <a:t>?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3D34310E-C587-7449-B836-8834B3C14D70}"/>
              </a:ext>
            </a:extLst>
          </p:cNvPr>
          <p:cNvSpPr/>
          <p:nvPr/>
        </p:nvSpPr>
        <p:spPr>
          <a:xfrm>
            <a:off x="1981200" y="1261872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Permite a desarrolladores compartir código útil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916C4ED2-42AE-F546-8F78-9DD035E5241D}"/>
              </a:ext>
            </a:extLst>
          </p:cNvPr>
          <p:cNvSpPr/>
          <p:nvPr/>
        </p:nvSpPr>
        <p:spPr>
          <a:xfrm>
            <a:off x="1981200" y="2340864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Archivo .</a:t>
            </a:r>
            <a:r>
              <a:rPr lang="es-ES" sz="2400" dirty="0" err="1">
                <a:latin typeface="Helvetica" pitchFamily="2" charset="0"/>
              </a:rPr>
              <a:t>zip</a:t>
            </a:r>
            <a:r>
              <a:rPr lang="es-ES" sz="2400" dirty="0">
                <a:latin typeface="Helvetica" pitchFamily="2" charset="0"/>
              </a:rPr>
              <a:t> con extensión .</a:t>
            </a:r>
            <a:r>
              <a:rPr lang="es-ES" sz="2400" dirty="0" err="1">
                <a:latin typeface="Helvetica" pitchFamily="2" charset="0"/>
              </a:rPr>
              <a:t>nupkg</a:t>
            </a:r>
            <a:r>
              <a:rPr lang="es-ES" sz="2400" dirty="0">
                <a:latin typeface="Helvetica" pitchFamily="2" charset="0"/>
              </a:rPr>
              <a:t> que contiene </a:t>
            </a:r>
            <a:r>
              <a:rPr lang="es-ES" sz="2400" dirty="0" err="1">
                <a:latin typeface="Helvetica" pitchFamily="2" charset="0"/>
              </a:rPr>
              <a:t>DLLs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41F3A1E1-597E-484B-A552-D621683A3AD5}"/>
              </a:ext>
            </a:extLst>
          </p:cNvPr>
          <p:cNvSpPr/>
          <p:nvPr/>
        </p:nvSpPr>
        <p:spPr>
          <a:xfrm>
            <a:off x="1981200" y="3419856"/>
            <a:ext cx="8229600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Existen paquetes públicos y privados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867F21E-E60D-2F4A-A6EC-15667A20B990}"/>
              </a:ext>
            </a:extLst>
          </p:cNvPr>
          <p:cNvSpPr/>
          <p:nvPr/>
        </p:nvSpPr>
        <p:spPr>
          <a:xfrm>
            <a:off x="1981200" y="4498848"/>
            <a:ext cx="8229600" cy="8229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Permite generar distintas versiones</a:t>
            </a:r>
            <a:endParaRPr lang="es-ES" sz="3200" dirty="0">
              <a:latin typeface="Helvetica" pitchFamily="2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48162558-DD94-5E4A-B24F-B588B05D1F3A}"/>
              </a:ext>
            </a:extLst>
          </p:cNvPr>
          <p:cNvSpPr/>
          <p:nvPr/>
        </p:nvSpPr>
        <p:spPr>
          <a:xfrm>
            <a:off x="1981200" y="5596128"/>
            <a:ext cx="8229600" cy="82296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La mayoría son de código abierto</a:t>
            </a:r>
            <a:endParaRPr lang="es-ES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69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Paquetes </a:t>
            </a:r>
            <a:r>
              <a:rPr lang="es-ES" sz="2800" dirty="0" err="1">
                <a:latin typeface="Helvetica" pitchFamily="2" charset="0"/>
              </a:rPr>
              <a:t>NuGet</a:t>
            </a:r>
            <a:r>
              <a:rPr lang="es-ES" sz="2800" dirty="0">
                <a:latin typeface="Helvetica" pitchFamily="2" charset="0"/>
              </a:rPr>
              <a:t> famosos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73FD9830-77BD-A548-8F49-7D11E6E95669}"/>
              </a:ext>
            </a:extLst>
          </p:cNvPr>
          <p:cNvSpPr/>
          <p:nvPr/>
        </p:nvSpPr>
        <p:spPr>
          <a:xfrm>
            <a:off x="4451357" y="1331164"/>
            <a:ext cx="3289285" cy="8229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Xamarin.Essentials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57E0BB01-DB20-004D-AC67-24FB407220AB}"/>
              </a:ext>
            </a:extLst>
          </p:cNvPr>
          <p:cNvSpPr/>
          <p:nvPr/>
        </p:nvSpPr>
        <p:spPr>
          <a:xfrm>
            <a:off x="790882" y="1331164"/>
            <a:ext cx="3289285" cy="8229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SkiaSharp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231CFBCE-9761-C943-AF36-DA070FFAF38C}"/>
              </a:ext>
            </a:extLst>
          </p:cNvPr>
          <p:cNvSpPr/>
          <p:nvPr/>
        </p:nvSpPr>
        <p:spPr>
          <a:xfrm>
            <a:off x="8295862" y="1331164"/>
            <a:ext cx="3289285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FFImageLoading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3BD12E62-39C1-AE42-86E2-FC7AFD8BC39B}"/>
              </a:ext>
            </a:extLst>
          </p:cNvPr>
          <p:cNvSpPr/>
          <p:nvPr/>
        </p:nvSpPr>
        <p:spPr>
          <a:xfrm>
            <a:off x="790881" y="2502521"/>
            <a:ext cx="3289285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Akavache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E8E1B455-58BB-1B4C-B2AE-0D46FB130E47}"/>
              </a:ext>
            </a:extLst>
          </p:cNvPr>
          <p:cNvSpPr/>
          <p:nvPr/>
        </p:nvSpPr>
        <p:spPr>
          <a:xfrm>
            <a:off x="4451356" y="2502521"/>
            <a:ext cx="3289285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SQLLite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BD98DA0A-7341-E647-86C6-DC4CE34E0542}"/>
              </a:ext>
            </a:extLst>
          </p:cNvPr>
          <p:cNvSpPr/>
          <p:nvPr/>
        </p:nvSpPr>
        <p:spPr>
          <a:xfrm>
            <a:off x="8295862" y="2502521"/>
            <a:ext cx="3289285" cy="82296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Refit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9E2C582A-5F69-124B-BD6E-E2D1333A3C4F}"/>
              </a:ext>
            </a:extLst>
          </p:cNvPr>
          <p:cNvSpPr/>
          <p:nvPr/>
        </p:nvSpPr>
        <p:spPr>
          <a:xfrm>
            <a:off x="4451356" y="3673878"/>
            <a:ext cx="3289285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Syncfusion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C87BDE66-6EC5-CA4C-BB5A-3A774780CC87}"/>
              </a:ext>
            </a:extLst>
          </p:cNvPr>
          <p:cNvSpPr/>
          <p:nvPr/>
        </p:nvSpPr>
        <p:spPr>
          <a:xfrm>
            <a:off x="790881" y="3673878"/>
            <a:ext cx="3289285" cy="8229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Lottie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00B40442-3328-6E4E-B33F-11AE080A5C0B}"/>
              </a:ext>
            </a:extLst>
          </p:cNvPr>
          <p:cNvSpPr/>
          <p:nvPr/>
        </p:nvSpPr>
        <p:spPr>
          <a:xfrm>
            <a:off x="8295861" y="3673878"/>
            <a:ext cx="3289285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LiveXAML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67132FF4-8059-6343-AD6B-25702AAD0075}"/>
              </a:ext>
            </a:extLst>
          </p:cNvPr>
          <p:cNvSpPr/>
          <p:nvPr/>
        </p:nvSpPr>
        <p:spPr>
          <a:xfrm>
            <a:off x="790880" y="4845235"/>
            <a:ext cx="3289285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Popup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0A41B060-5BFE-A24C-BE60-B27D970724A2}"/>
              </a:ext>
            </a:extLst>
          </p:cNvPr>
          <p:cNvSpPr/>
          <p:nvPr/>
        </p:nvSpPr>
        <p:spPr>
          <a:xfrm>
            <a:off x="4451355" y="4845235"/>
            <a:ext cx="3289285" cy="82296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Helvetica" pitchFamily="2" charset="0"/>
              </a:rPr>
              <a:t>Microcharts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C588C993-EEBD-904F-A124-41A89696F59F}"/>
              </a:ext>
            </a:extLst>
          </p:cNvPr>
          <p:cNvSpPr/>
          <p:nvPr/>
        </p:nvSpPr>
        <p:spPr>
          <a:xfrm>
            <a:off x="8295861" y="4845235"/>
            <a:ext cx="3289285" cy="8229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4306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¿QUÉ ES XAMARIN?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93E5F7C7-A7C2-9F4F-AC14-370AA9336D22}"/>
              </a:ext>
            </a:extLst>
          </p:cNvPr>
          <p:cNvSpPr/>
          <p:nvPr/>
        </p:nvSpPr>
        <p:spPr>
          <a:xfrm>
            <a:off x="1981200" y="1447743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Desarrollo multiplataforma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69AD2A75-AEB8-5442-94CF-F577AE7FF112}"/>
              </a:ext>
            </a:extLst>
          </p:cNvPr>
          <p:cNvSpPr/>
          <p:nvPr/>
        </p:nvSpPr>
        <p:spPr>
          <a:xfrm>
            <a:off x="1981200" y="2735679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Panorama complejo para el desarrollado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C500ADF-8F67-FB42-977E-B1AFFEE7D442}"/>
              </a:ext>
            </a:extLst>
          </p:cNvPr>
          <p:cNvSpPr/>
          <p:nvPr/>
        </p:nvSpPr>
        <p:spPr>
          <a:xfrm>
            <a:off x="1981200" y="4175818"/>
            <a:ext cx="3864123" cy="822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Múltiples lenguajes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E5228736-1112-FF4C-95FA-8E3C00506B37}"/>
              </a:ext>
            </a:extLst>
          </p:cNvPr>
          <p:cNvSpPr/>
          <p:nvPr/>
        </p:nvSpPr>
        <p:spPr>
          <a:xfrm>
            <a:off x="6346679" y="4209489"/>
            <a:ext cx="3864123" cy="8229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Múltiples IDE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B380F251-B813-5345-AF27-BD73F8C906B4}"/>
              </a:ext>
            </a:extLst>
          </p:cNvPr>
          <p:cNvSpPr/>
          <p:nvPr/>
        </p:nvSpPr>
        <p:spPr>
          <a:xfrm>
            <a:off x="1981200" y="5204477"/>
            <a:ext cx="3864123" cy="82296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Distintas </a:t>
            </a:r>
            <a:r>
              <a:rPr lang="es-ES" sz="2400" dirty="0" err="1">
                <a:latin typeface="Helvetica" pitchFamily="2" charset="0"/>
              </a:rPr>
              <a:t>APIs</a:t>
            </a:r>
            <a:endParaRPr lang="es-ES" sz="2400" dirty="0">
              <a:latin typeface="Helvetica" pitchFamily="2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022B173A-BA97-ED43-9B86-5792912E7F6E}"/>
              </a:ext>
            </a:extLst>
          </p:cNvPr>
          <p:cNvSpPr/>
          <p:nvPr/>
        </p:nvSpPr>
        <p:spPr>
          <a:xfrm>
            <a:off x="6346679" y="5204477"/>
            <a:ext cx="3864123" cy="8229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Varios SO de destino</a:t>
            </a:r>
          </a:p>
        </p:txBody>
      </p:sp>
    </p:spTree>
    <p:extLst>
      <p:ext uri="{BB962C8B-B14F-4D97-AF65-F5344CB8AC3E}">
        <p14:creationId xmlns:p14="http://schemas.microsoft.com/office/powerpoint/2010/main" val="88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860341" y="2522127"/>
            <a:ext cx="6218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MVVM</a:t>
            </a:r>
          </a:p>
        </p:txBody>
      </p:sp>
    </p:spTree>
    <p:extLst>
      <p:ext uri="{BB962C8B-B14F-4D97-AF65-F5344CB8AC3E}">
        <p14:creationId xmlns:p14="http://schemas.microsoft.com/office/powerpoint/2010/main" val="2369107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MVVM</a:t>
            </a:r>
          </a:p>
        </p:txBody>
      </p:sp>
      <p:pic>
        <p:nvPicPr>
          <p:cNvPr id="4" name="Imagen 3" descr="Imagen que contiene cd&#10;&#10;Descripción generada automáticamente">
            <a:extLst>
              <a:ext uri="{FF2B5EF4-FFF2-40B4-BE49-F238E27FC236}">
                <a16:creationId xmlns:a16="http://schemas.microsoft.com/office/drawing/2014/main" id="{5EA12BEC-7BED-A646-B78F-9731E251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3" y="2077138"/>
            <a:ext cx="10742354" cy="32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53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860341" y="1968130"/>
            <a:ext cx="621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Demo</a:t>
            </a:r>
          </a:p>
          <a:p>
            <a:pPr algn="ctr"/>
            <a:r>
              <a:rPr lang="es-ES" sz="7200" dirty="0">
                <a:latin typeface="Helvetica" pitchFamily="2" charset="0"/>
              </a:rPr>
              <a:t>MVVM</a:t>
            </a:r>
          </a:p>
        </p:txBody>
      </p:sp>
    </p:spTree>
    <p:extLst>
      <p:ext uri="{BB962C8B-B14F-4D97-AF65-F5344CB8AC3E}">
        <p14:creationId xmlns:p14="http://schemas.microsoft.com/office/powerpoint/2010/main" val="2372881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136786" y="129807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604104" y="715535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644260" y="2311815"/>
            <a:ext cx="6218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Helvetica" pitchFamily="2" charset="0"/>
              </a:rPr>
              <a:t>PREGUNTAS</a:t>
            </a:r>
            <a:endParaRPr lang="es-ES" sz="4000" dirty="0">
              <a:latin typeface="Helvetica" pitchFamily="2" charset="0"/>
            </a:endParaRPr>
          </a:p>
        </p:txBody>
      </p:sp>
      <p:pic>
        <p:nvPicPr>
          <p:cNvPr id="11" name="Imagen 10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AB74F263-8FB4-3440-85E6-B4E4CAA5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80" y="4332115"/>
            <a:ext cx="906469" cy="906469"/>
          </a:xfrm>
          <a:prstGeom prst="rect">
            <a:avLst/>
          </a:prstGeom>
        </p:spPr>
      </p:pic>
      <p:pic>
        <p:nvPicPr>
          <p:cNvPr id="13" name="Imagen 12" descr="Imagen que contiene persona, hombre, ropa, tabla&#10;&#10;Descripción generada automáticamente">
            <a:extLst>
              <a:ext uri="{FF2B5EF4-FFF2-40B4-BE49-F238E27FC236}">
                <a16:creationId xmlns:a16="http://schemas.microsoft.com/office/drawing/2014/main" id="{F741877B-ED66-D044-A586-8FF50B330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645" y="2496329"/>
            <a:ext cx="1905000" cy="1905000"/>
          </a:xfrm>
          <a:prstGeom prst="ellipse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5429360-0355-5B40-ABF5-1A1C207C2680}"/>
              </a:ext>
            </a:extLst>
          </p:cNvPr>
          <p:cNvSpPr txBox="1"/>
          <p:nvPr/>
        </p:nvSpPr>
        <p:spPr>
          <a:xfrm>
            <a:off x="4773168" y="4715018"/>
            <a:ext cx="7002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chemeClr val="bg1"/>
                </a:solidFill>
                <a:latin typeface="Helvetica" pitchFamily="2" charset="0"/>
              </a:rPr>
              <a:t>Jorge Diego Crespo</a:t>
            </a:r>
          </a:p>
          <a:p>
            <a:pPr algn="r"/>
            <a:r>
              <a:rPr lang="es-ES" sz="2000" dirty="0">
                <a:solidFill>
                  <a:schemeClr val="bg1"/>
                </a:solidFill>
                <a:latin typeface="Helvetica" pitchFamily="2" charset="0"/>
              </a:rPr>
              <a:t>@</a:t>
            </a:r>
            <a:r>
              <a:rPr lang="es-ES" sz="2000" dirty="0" err="1">
                <a:solidFill>
                  <a:schemeClr val="bg1"/>
                </a:solidFill>
                <a:latin typeface="Helvetica" pitchFamily="2" charset="0"/>
              </a:rPr>
              <a:t>jorgedcrespo</a:t>
            </a:r>
            <a:endParaRPr lang="es-ES" sz="2000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s-ES" sz="2000" dirty="0">
                <a:solidFill>
                  <a:schemeClr val="bg1"/>
                </a:solidFill>
                <a:latin typeface="Helvetica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https://jorgediegocrespo.wordpress.com/</a:t>
            </a:r>
            <a:endParaRPr lang="es-ES" sz="2000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s-ES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https://www.youtube.com/channel/UCulG_4j8ggcXJKyeXuHcvdA</a:t>
            </a:r>
            <a:br>
              <a:rPr lang="es-ES" sz="20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s-ES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https://github.com/jorgediegocrespo</a:t>
            </a:r>
            <a:endParaRPr lang="es-ES" sz="2000" dirty="0">
              <a:solidFill>
                <a:schemeClr val="bg1"/>
              </a:solidFill>
            </a:endParaRPr>
          </a:p>
          <a:p>
            <a:pPr algn="r"/>
            <a:r>
              <a:rPr lang="es-ES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https://github.com/DevsDNA</a:t>
            </a:r>
            <a:endParaRPr lang="es-ES" sz="20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5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¿QUÉ ES XAMARIN?</a:t>
            </a: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8D90AE2-A804-4246-8E9A-327F7A6E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64" y="1255011"/>
            <a:ext cx="2955545" cy="2955545"/>
          </a:xfrm>
          <a:prstGeom prst="rect">
            <a:avLst/>
          </a:prstGeom>
        </p:spPr>
      </p:pic>
      <p:pic>
        <p:nvPicPr>
          <p:cNvPr id="7" name="Imagen 6" descr="Imagen que contiene reloj&#10;&#10;Descripción generada automáticamente">
            <a:extLst>
              <a:ext uri="{FF2B5EF4-FFF2-40B4-BE49-F238E27FC236}">
                <a16:creationId xmlns:a16="http://schemas.microsoft.com/office/drawing/2014/main" id="{5AFEF87F-9686-BD4D-A980-D155617B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96" y="1836672"/>
            <a:ext cx="4294240" cy="179222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E455EB86-E851-1540-A280-4FCF32065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0413" y="2578609"/>
            <a:ext cx="3371030" cy="47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0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mbo 2">
            <a:extLst>
              <a:ext uri="{FF2B5EF4-FFF2-40B4-BE49-F238E27FC236}">
                <a16:creationId xmlns:a16="http://schemas.microsoft.com/office/drawing/2014/main" id="{C7A837FD-C79A-5B4F-BC40-5C07600E74EA}"/>
              </a:ext>
            </a:extLst>
          </p:cNvPr>
          <p:cNvSpPr/>
          <p:nvPr/>
        </p:nvSpPr>
        <p:spPr>
          <a:xfrm>
            <a:off x="3042545" y="195269"/>
            <a:ext cx="5854046" cy="5854046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6D07D6-BEF1-544C-9C54-4F5740C884B1}"/>
              </a:ext>
            </a:extLst>
          </p:cNvPr>
          <p:cNvSpPr/>
          <p:nvPr/>
        </p:nvSpPr>
        <p:spPr>
          <a:xfrm rot="21284067">
            <a:off x="2820185" y="925847"/>
            <a:ext cx="6551628" cy="4392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Imagen 11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37DFBDA0-152D-0947-8B1B-EEECB812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45" y="4524163"/>
            <a:ext cx="906469" cy="9064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8DBBFB-43B0-2449-A05B-00F1F6FB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6" y="5722950"/>
            <a:ext cx="2228058" cy="11140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94742E8-7A36-A142-A659-86CA8146556C}"/>
              </a:ext>
            </a:extLst>
          </p:cNvPr>
          <p:cNvSpPr txBox="1"/>
          <p:nvPr/>
        </p:nvSpPr>
        <p:spPr>
          <a:xfrm>
            <a:off x="2942637" y="1790155"/>
            <a:ext cx="6218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atin typeface="Helvetica" pitchFamily="2" charset="0"/>
              </a:rPr>
              <a:t>Claves de </a:t>
            </a:r>
            <a:r>
              <a:rPr lang="es-ES" sz="8000" dirty="0" err="1">
                <a:latin typeface="Helvetica" pitchFamily="2" charset="0"/>
              </a:rPr>
              <a:t>Xamarin</a:t>
            </a:r>
            <a:endParaRPr lang="es-ES" sz="8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6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Claves de </a:t>
            </a:r>
            <a:r>
              <a:rPr lang="es-ES" sz="2800" dirty="0" err="1">
                <a:latin typeface="Helvetica" pitchFamily="2" charset="0"/>
              </a:rPr>
              <a:t>Xamarin</a:t>
            </a:r>
            <a:endParaRPr lang="es-ES" sz="2800" dirty="0">
              <a:latin typeface="Helvetica" pitchFamily="2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D796707-C6E4-7D4B-8B0B-61AE81C02056}"/>
              </a:ext>
            </a:extLst>
          </p:cNvPr>
          <p:cNvSpPr/>
          <p:nvPr/>
        </p:nvSpPr>
        <p:spPr>
          <a:xfrm>
            <a:off x="1981200" y="1447743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Código compartido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2CAE6BB4-63C2-F34E-999F-C5C7FC81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2413000"/>
            <a:ext cx="8227949" cy="35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7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Claves de </a:t>
            </a:r>
            <a:r>
              <a:rPr lang="es-ES" sz="2800" dirty="0" err="1">
                <a:latin typeface="Helvetica" pitchFamily="2" charset="0"/>
              </a:rPr>
              <a:t>Xamarin</a:t>
            </a:r>
            <a:endParaRPr lang="es-ES" sz="2800" dirty="0">
              <a:latin typeface="Helvetica" pitchFamily="2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D796707-C6E4-7D4B-8B0B-61AE81C02056}"/>
              </a:ext>
            </a:extLst>
          </p:cNvPr>
          <p:cNvSpPr/>
          <p:nvPr/>
        </p:nvSpPr>
        <p:spPr>
          <a:xfrm>
            <a:off x="1981200" y="1447743"/>
            <a:ext cx="8229600" cy="8229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100% de cobertura en </a:t>
            </a:r>
            <a:r>
              <a:rPr lang="es-ES" sz="2400" dirty="0" err="1">
                <a:latin typeface="Helvetica" pitchFamily="2" charset="0"/>
              </a:rPr>
              <a:t>APIs</a:t>
            </a:r>
            <a:endParaRPr lang="es-ES" sz="2400" dirty="0">
              <a:latin typeface="Helvetica" pitchFamily="2" charset="0"/>
            </a:endParaRP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879BCF8-D3E6-1942-838A-6E6414A6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2" y="2735679"/>
            <a:ext cx="5397500" cy="21717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17753B0-F03E-0D46-9D78-2E299B03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78" y="2735679"/>
            <a:ext cx="5397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2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076C90-5EBA-CD47-938F-D4BA12B045FA}"/>
              </a:ext>
            </a:extLst>
          </p:cNvPr>
          <p:cNvSpPr/>
          <p:nvPr/>
        </p:nvSpPr>
        <p:spPr>
          <a:xfrm>
            <a:off x="0" y="0"/>
            <a:ext cx="12192000" cy="982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Helvetica" pitchFamily="2" charset="0"/>
              </a:rPr>
              <a:t>Claves de </a:t>
            </a:r>
            <a:r>
              <a:rPr lang="es-ES" sz="2800" dirty="0" err="1">
                <a:latin typeface="Helvetica" pitchFamily="2" charset="0"/>
              </a:rPr>
              <a:t>Xamarin</a:t>
            </a:r>
            <a:endParaRPr lang="es-ES" sz="2800" dirty="0">
              <a:latin typeface="Helvetica" pitchFamily="2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D796707-C6E4-7D4B-8B0B-61AE81C02056}"/>
              </a:ext>
            </a:extLst>
          </p:cNvPr>
          <p:cNvSpPr/>
          <p:nvPr/>
        </p:nvSpPr>
        <p:spPr>
          <a:xfrm>
            <a:off x="1981200" y="1447743"/>
            <a:ext cx="8229600" cy="822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Helvetica" pitchFamily="2" charset="0"/>
              </a:rPr>
              <a:t>Aplicaciones nativas</a:t>
            </a:r>
          </a:p>
        </p:txBody>
      </p:sp>
      <p:pic>
        <p:nvPicPr>
          <p:cNvPr id="8" name="Imagen 7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9E22500-6118-B044-944F-12C23C5A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13" y="2735679"/>
            <a:ext cx="4114800" cy="24257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959A06-7EC3-0B45-B32B-F55D38A21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936" y="2735679"/>
            <a:ext cx="41148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406</Words>
  <Application>Microsoft Macintosh PowerPoint</Application>
  <PresentationFormat>Panorámica</PresentationFormat>
  <Paragraphs>124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Helvetica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Diego Crespo</dc:creator>
  <cp:lastModifiedBy>Jorge Diego Crespo</cp:lastModifiedBy>
  <cp:revision>28</cp:revision>
  <cp:lastPrinted>2020-01-08T19:55:40Z</cp:lastPrinted>
  <dcterms:created xsi:type="dcterms:W3CDTF">2020-01-08T19:30:09Z</dcterms:created>
  <dcterms:modified xsi:type="dcterms:W3CDTF">2020-01-31T19:25:10Z</dcterms:modified>
</cp:coreProperties>
</file>